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9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3956-8CA7-4061-8E76-0898F548AE88}" type="datetimeFigureOut">
              <a:rPr lang="th-TH" smtClean="0"/>
              <a:pPr/>
              <a:t>20/01/56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EE3D-C1B0-4D71-9DC9-8C48A43C912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3956-8CA7-4061-8E76-0898F548AE88}" type="datetimeFigureOut">
              <a:rPr lang="th-TH" smtClean="0"/>
              <a:pPr/>
              <a:t>20/01/56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EE3D-C1B0-4D71-9DC9-8C48A43C912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3956-8CA7-4061-8E76-0898F548AE88}" type="datetimeFigureOut">
              <a:rPr lang="th-TH" smtClean="0"/>
              <a:pPr/>
              <a:t>20/01/56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EE3D-C1B0-4D71-9DC9-8C48A43C912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3956-8CA7-4061-8E76-0898F548AE88}" type="datetimeFigureOut">
              <a:rPr lang="th-TH" smtClean="0"/>
              <a:pPr/>
              <a:t>20/01/56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EE3D-C1B0-4D71-9DC9-8C48A43C912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3956-8CA7-4061-8E76-0898F548AE88}" type="datetimeFigureOut">
              <a:rPr lang="th-TH" smtClean="0"/>
              <a:pPr/>
              <a:t>20/01/56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EE3D-C1B0-4D71-9DC9-8C48A43C912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3956-8CA7-4061-8E76-0898F548AE88}" type="datetimeFigureOut">
              <a:rPr lang="th-TH" smtClean="0"/>
              <a:pPr/>
              <a:t>20/01/56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EE3D-C1B0-4D71-9DC9-8C48A43C912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3956-8CA7-4061-8E76-0898F548AE88}" type="datetimeFigureOut">
              <a:rPr lang="th-TH" smtClean="0"/>
              <a:pPr/>
              <a:t>20/01/56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EE3D-C1B0-4D71-9DC9-8C48A43C912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3956-8CA7-4061-8E76-0898F548AE88}" type="datetimeFigureOut">
              <a:rPr lang="th-TH" smtClean="0"/>
              <a:pPr/>
              <a:t>20/01/56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EE3D-C1B0-4D71-9DC9-8C48A43C912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3956-8CA7-4061-8E76-0898F548AE88}" type="datetimeFigureOut">
              <a:rPr lang="th-TH" smtClean="0"/>
              <a:pPr/>
              <a:t>20/01/56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EE3D-C1B0-4D71-9DC9-8C48A43C912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3956-8CA7-4061-8E76-0898F548AE88}" type="datetimeFigureOut">
              <a:rPr lang="th-TH" smtClean="0"/>
              <a:pPr/>
              <a:t>20/01/56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EE3D-C1B0-4D71-9DC9-8C48A43C912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3956-8CA7-4061-8E76-0898F548AE88}" type="datetimeFigureOut">
              <a:rPr lang="th-TH" smtClean="0"/>
              <a:pPr/>
              <a:t>20/01/56</a:t>
            </a:fld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41EE3D-C1B0-4D71-9DC9-8C48A43C912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B41EE3D-C1B0-4D71-9DC9-8C48A43C912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6FB3956-8CA7-4061-8E76-0898F548AE88}" type="datetimeFigureOut">
              <a:rPr lang="th-TH" smtClean="0"/>
              <a:pPr/>
              <a:t>20/01/56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sz="5400" dirty="0" smtClean="0"/>
              <a:t>การวิเคราะห์ย่อส่วนตามแนวดิ่ง </a:t>
            </a:r>
            <a:br>
              <a:rPr lang="th-TH" sz="5400" dirty="0" smtClean="0"/>
            </a:br>
            <a:r>
              <a:rPr lang="th-TH" sz="5400" dirty="0" smtClean="0"/>
              <a:t>และการวิเคราะห์แนวโน้ม</a:t>
            </a:r>
            <a:endParaRPr lang="th-TH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th-TH" dirty="0" smtClean="0"/>
          </a:p>
          <a:p>
            <a:endParaRPr lang="th-TH" dirty="0"/>
          </a:p>
          <a:p>
            <a:pPr algn="r"/>
            <a:r>
              <a:rPr lang="th-TH" dirty="0" smtClean="0"/>
              <a:t>อ.</a:t>
            </a:r>
            <a:r>
              <a:rPr lang="th-TH" dirty="0" err="1" smtClean="0"/>
              <a:t>กมลวรรณ</a:t>
            </a:r>
            <a:r>
              <a:rPr lang="th-TH" dirty="0" smtClean="0"/>
              <a:t> </a:t>
            </a:r>
            <a:r>
              <a:rPr lang="th-TH" dirty="0" err="1" smtClean="0"/>
              <a:t>ศิ</a:t>
            </a:r>
            <a:r>
              <a:rPr lang="th-TH" dirty="0" smtClean="0"/>
              <a:t>ริจันทร์ชื่น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289717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000" dirty="0" smtClean="0"/>
              <a:t>ข้อเสียของการวิเคราะห์ด้วยวิธีเปอร์เซ็นต์ของปีฐาน</a:t>
            </a:r>
            <a:endParaRPr lang="th-TH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1. ปีฐานที่ใช้ในการวิเคราะห์ เป็นปีปกติหรือไม่</a:t>
            </a:r>
          </a:p>
          <a:p>
            <a:endParaRPr lang="th-TH" dirty="0" smtClean="0"/>
          </a:p>
          <a:p>
            <a:r>
              <a:rPr lang="th-TH" dirty="0" smtClean="0"/>
              <a:t>2. ความสำคัญของการเปลี่ยนแปลงเกี่ยวกับตัวเลขและรายการ</a:t>
            </a:r>
            <a:endParaRPr lang="th-T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การวิเคราะห์ย่อส่วนตามแนวดิ่ง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>
                <a:latin typeface="Cordia New" pitchFamily="34" charset="-34"/>
                <a:cs typeface="Cordia New" pitchFamily="34" charset="-34"/>
              </a:rPr>
              <a:t>เป็นการย่อส่วนโครงสร้างของงบการเงินให้เป็นอัตราเปอร์เซ็นต์ เพื่อให้ทราบ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ถึงการเปลี่ยนแปลงโครงสร้างของงบการเงิน</a:t>
            </a:r>
          </a:p>
          <a:p>
            <a:endParaRPr lang="th-TH" dirty="0">
              <a:latin typeface="Cordia New" pitchFamily="34" charset="-34"/>
              <a:cs typeface="Cordia New" pitchFamily="34" charset="-34"/>
            </a:endParaRPr>
          </a:p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เป็นการวิเคราะห์โดยใช้ </a:t>
            </a:r>
            <a:r>
              <a:rPr lang="th-TH" b="1" dirty="0" smtClean="0">
                <a:solidFill>
                  <a:srgbClr val="7030A0"/>
                </a:solidFill>
                <a:latin typeface="Cordia New" pitchFamily="34" charset="-34"/>
                <a:cs typeface="Cordia New" pitchFamily="34" charset="-34"/>
              </a:rPr>
              <a:t>งบตัวฐานร่วม (</a:t>
            </a:r>
            <a:r>
              <a:rPr lang="en-US" b="1" dirty="0" smtClean="0">
                <a:solidFill>
                  <a:srgbClr val="7030A0"/>
                </a:solidFill>
                <a:latin typeface="Cordia New" pitchFamily="34" charset="-34"/>
                <a:cs typeface="Cordia New" pitchFamily="34" charset="-34"/>
              </a:rPr>
              <a:t>Common Size Statement) </a:t>
            </a:r>
            <a:endParaRPr lang="th-TH" dirty="0" smtClean="0">
              <a:latin typeface="Cordia New" pitchFamily="34" charset="-34"/>
              <a:cs typeface="Cordia New" pitchFamily="34" charset="-34"/>
            </a:endParaRPr>
          </a:p>
          <a:p>
            <a:endParaRPr lang="th-TH" dirty="0">
              <a:latin typeface="Cordia New" pitchFamily="34" charset="-34"/>
              <a:cs typeface="Cordia New" pitchFamily="34" charset="-34"/>
            </a:endParaRPr>
          </a:p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โดยกำหนดให้รายการใดรายการหนึ่งเป็นตัวฐานร่วม ให้มีค่า 100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%</a:t>
            </a:r>
            <a:endParaRPr lang="th-TH" dirty="0" smtClean="0">
              <a:latin typeface="Cordia New" pitchFamily="34" charset="-34"/>
              <a:cs typeface="Cordia New" pitchFamily="34" charset="-34"/>
            </a:endParaRPr>
          </a:p>
          <a:p>
            <a:endParaRPr lang="th-TH" dirty="0" smtClean="0">
              <a:latin typeface="Cordia New" pitchFamily="34" charset="-34"/>
              <a:cs typeface="Cordia New" pitchFamily="34" charset="-34"/>
            </a:endParaRPr>
          </a:p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การวิเคราะห์งบการเงินโดยวิธีการย่อส่วนตามแนวดิ่ง มี 2 งบ คือ</a:t>
            </a:r>
          </a:p>
          <a:p>
            <a:pPr lvl="1"/>
            <a:r>
              <a:rPr lang="th-TH" dirty="0" smtClean="0">
                <a:solidFill>
                  <a:srgbClr val="0070C0"/>
                </a:solidFill>
                <a:latin typeface="Cordia New" pitchFamily="34" charset="-34"/>
                <a:cs typeface="Cordia New" pitchFamily="34" charset="-34"/>
              </a:rPr>
              <a:t>งบดุล(งบแสดงฐานะทางการเงิน)</a:t>
            </a:r>
          </a:p>
          <a:p>
            <a:pPr lvl="1"/>
            <a:r>
              <a:rPr lang="th-TH" dirty="0" smtClean="0">
                <a:solidFill>
                  <a:srgbClr val="0070C0"/>
                </a:solidFill>
                <a:latin typeface="Cordia New" pitchFamily="34" charset="-34"/>
                <a:cs typeface="Cordia New" pitchFamily="34" charset="-34"/>
              </a:rPr>
              <a:t>งบกำไรขาดทุน</a:t>
            </a:r>
          </a:p>
          <a:p>
            <a:pPr marL="411480" lvl="1" indent="0">
              <a:buNone/>
            </a:pPr>
            <a:endParaRPr lang="th-TH" dirty="0"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472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sz="4400" dirty="0" smtClean="0"/>
              <a:t>การวิเคราะห์โดยวิธีย่อส่วนตามแนวดิ่งของ</a:t>
            </a:r>
            <a:br>
              <a:rPr lang="th-TH" sz="4400" dirty="0" smtClean="0"/>
            </a:br>
            <a:r>
              <a:rPr lang="th-TH" sz="4400" u="sng" dirty="0" smtClean="0">
                <a:solidFill>
                  <a:srgbClr val="0070C0"/>
                </a:solidFill>
              </a:rPr>
              <a:t>งบดุล</a:t>
            </a:r>
            <a:endParaRPr lang="th-TH" sz="4400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จะกำหนดให้ตัวฐานร่วมแยกเป็นส่วน คือ ส่วนสินทรัพย์ และส่วนหนี้สินและส่วนของเจ้าของ</a:t>
            </a:r>
          </a:p>
          <a:p>
            <a:pPr marL="114300" indent="0">
              <a:buNone/>
            </a:pPr>
            <a:endParaRPr lang="th-TH" dirty="0" smtClean="0">
              <a:latin typeface="Cordia New" pitchFamily="34" charset="-34"/>
              <a:cs typeface="Cordia New" pitchFamily="34" charset="-34"/>
            </a:endParaRPr>
          </a:p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ในส่วนของสินทรัพย์ ตัวฐานร่วม คือ </a:t>
            </a:r>
          </a:p>
          <a:p>
            <a:pPr marL="114300" indent="0" algn="ctr">
              <a:buNone/>
            </a:pPr>
            <a:r>
              <a:rPr lang="th-TH" b="1" dirty="0" smtClean="0">
                <a:solidFill>
                  <a:schemeClr val="accent5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สินทรัพย์รวม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= 100%</a:t>
            </a:r>
          </a:p>
          <a:p>
            <a:pPr marL="114300" indent="0">
              <a:buNone/>
            </a:pPr>
            <a:endParaRPr lang="th-TH" b="1" dirty="0" smtClean="0">
              <a:solidFill>
                <a:schemeClr val="accent5">
                  <a:lumMod val="75000"/>
                </a:schemeClr>
              </a:solidFill>
              <a:latin typeface="Cordia New" pitchFamily="34" charset="-34"/>
              <a:cs typeface="Cordia New" pitchFamily="34" charset="-34"/>
            </a:endParaRPr>
          </a:p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ในส่วนของหนี้สินและส่วนของเจ้าของ ตัวฐานร่วม คือ </a:t>
            </a:r>
          </a:p>
          <a:p>
            <a:pPr marL="114300" indent="0" algn="ctr">
              <a:buNone/>
            </a:pPr>
            <a:r>
              <a:rPr lang="th-TH" b="1" dirty="0" smtClean="0">
                <a:solidFill>
                  <a:schemeClr val="accent5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หนี้สิน</a:t>
            </a:r>
            <a:r>
              <a:rPr lang="th-TH" b="1" dirty="0">
                <a:solidFill>
                  <a:schemeClr val="accent5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และส่วนของเจ้าของ</a:t>
            </a:r>
            <a:r>
              <a:rPr lang="th-TH" b="1" dirty="0" smtClean="0">
                <a:solidFill>
                  <a:schemeClr val="accent5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รวม </a:t>
            </a:r>
            <a:r>
              <a:rPr lang="th-TH" b="1" dirty="0">
                <a:solidFill>
                  <a:schemeClr val="accent5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= 100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%</a:t>
            </a:r>
          </a:p>
          <a:p>
            <a:pPr marL="114300" indent="0" algn="ctr">
              <a:buNone/>
            </a:pPr>
            <a:endParaRPr lang="en-US" b="1" dirty="0">
              <a:solidFill>
                <a:schemeClr val="accent5">
                  <a:lumMod val="75000"/>
                </a:schemeClr>
              </a:solidFill>
              <a:latin typeface="Cordia New" pitchFamily="34" charset="-34"/>
              <a:cs typeface="Cordia New" pitchFamily="34" charset="-34"/>
            </a:endParaRPr>
          </a:p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วิธีคำนวณเปอร์เซ็นต์จากตัวฐานร่วมของงบดุล</a:t>
            </a:r>
          </a:p>
          <a:p>
            <a:pPr marL="114300" indent="0">
              <a:buNone/>
            </a:pPr>
            <a:r>
              <a:rPr lang="th-TH" dirty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u="sng" dirty="0" smtClean="0">
                <a:latin typeface="Cordia New" pitchFamily="34" charset="-34"/>
                <a:cs typeface="Cordia New" pitchFamily="34" charset="-34"/>
              </a:rPr>
              <a:t>ตัวอย่าง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 ในงบดุลมี เงินสด 3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,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500 บาท สินทรัพย์รวม 17,395 บาท</a:t>
            </a:r>
          </a:p>
          <a:p>
            <a:pPr marL="114300" indent="0">
              <a:buNone/>
            </a:pPr>
            <a:r>
              <a:rPr lang="th-TH" dirty="0">
                <a:latin typeface="Cordia New" pitchFamily="34" charset="-34"/>
                <a:cs typeface="Cordia New" pitchFamily="34" charset="-34"/>
              </a:rPr>
              <a:t>	</a:t>
            </a:r>
            <a:r>
              <a:rPr lang="en-US" dirty="0">
                <a:latin typeface="Cordia New" pitchFamily="34" charset="-34"/>
                <a:cs typeface="Cordia New" pitchFamily="34" charset="-34"/>
              </a:rPr>
              <a:t>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        =   </a:t>
            </a:r>
            <a:r>
              <a:rPr lang="en-US" u="sng" dirty="0" smtClean="0">
                <a:latin typeface="Cordia New" pitchFamily="34" charset="-34"/>
                <a:cs typeface="Cordia New" pitchFamily="34" charset="-34"/>
              </a:rPr>
              <a:t> 3,500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 x 100			= 20.12 %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en-US" dirty="0">
                <a:latin typeface="Cordia New" pitchFamily="34" charset="-34"/>
                <a:cs typeface="Cordia New" pitchFamily="34" charset="-34"/>
              </a:rPr>
              <a:t>	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               17,395</a:t>
            </a:r>
            <a:endParaRPr lang="th-TH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5" name="Line Callout 1 (Accent Bar) 4"/>
          <p:cNvSpPr/>
          <p:nvPr/>
        </p:nvSpPr>
        <p:spPr>
          <a:xfrm>
            <a:off x="3563888" y="6199423"/>
            <a:ext cx="1584176" cy="504056"/>
          </a:xfrm>
          <a:prstGeom prst="accentCallout1">
            <a:avLst>
              <a:gd name="adj1" fmla="val 24166"/>
              <a:gd name="adj2" fmla="val -7472"/>
              <a:gd name="adj3" fmla="val 1489"/>
              <a:gd name="adj4" fmla="val -512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/>
              <a:t>ตัวฐานร่วม</a:t>
            </a:r>
            <a:endParaRPr lang="th-TH" sz="2400" dirty="0"/>
          </a:p>
        </p:txBody>
      </p:sp>
    </p:spTree>
    <p:extLst>
      <p:ext uri="{BB962C8B-B14F-4D97-AF65-F5344CB8AC3E}">
        <p14:creationId xmlns:p14="http://schemas.microsoft.com/office/powerpoint/2010/main" xmlns="" val="296287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sz="4400" dirty="0" smtClean="0"/>
              <a:t>การวิเคราะห์โดยวิธีย่อส่วนตามแนวดิ่งของ</a:t>
            </a:r>
            <a:br>
              <a:rPr lang="th-TH" sz="4400" dirty="0" smtClean="0"/>
            </a:br>
            <a:r>
              <a:rPr lang="th-TH" sz="4400" u="sng" dirty="0" smtClean="0">
                <a:solidFill>
                  <a:srgbClr val="0070C0"/>
                </a:solidFill>
              </a:rPr>
              <a:t>งบกำไรขาดทุน</a:t>
            </a:r>
            <a:endParaRPr lang="th-TH" sz="4400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2880320"/>
          </a:xfrm>
        </p:spPr>
        <p:txBody>
          <a:bodyPr/>
          <a:lstStyle/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จะกำหนดให้ตัวฐานร่วม คือ </a:t>
            </a:r>
            <a:r>
              <a:rPr lang="th-TH" b="1" dirty="0" smtClean="0">
                <a:solidFill>
                  <a:schemeClr val="accent5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ยอดขาย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= 100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%</a:t>
            </a:r>
          </a:p>
          <a:p>
            <a:endParaRPr lang="en-US" b="1" dirty="0">
              <a:solidFill>
                <a:schemeClr val="accent5">
                  <a:lumMod val="75000"/>
                </a:schemeClr>
              </a:solidFill>
              <a:latin typeface="Cordia New" pitchFamily="34" charset="-34"/>
              <a:cs typeface="Cordia New" pitchFamily="34" charset="-34"/>
            </a:endParaRPr>
          </a:p>
          <a:p>
            <a:r>
              <a:rPr lang="th-TH" dirty="0">
                <a:latin typeface="Cordia New" pitchFamily="34" charset="-34"/>
                <a:cs typeface="Cordia New" pitchFamily="34" charset="-34"/>
              </a:rPr>
              <a:t>วิธีคำนวณเปอร์เซ็นต์จากตัวฐาน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ร่วมของงบกำไรขาดทุน</a:t>
            </a:r>
          </a:p>
          <a:p>
            <a:pPr marL="114300" indent="0">
              <a:buNone/>
            </a:pPr>
            <a:r>
              <a:rPr lang="th-TH" dirty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ตัวอย่าง  ยอดขาย 43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,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000 บาท กำไรสุทธิ 1,680 บาท </a:t>
            </a:r>
          </a:p>
          <a:p>
            <a:pPr marL="114300" indent="0">
              <a:buNone/>
            </a:pPr>
            <a:r>
              <a:rPr lang="th-TH" dirty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	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= </a:t>
            </a:r>
            <a:r>
              <a:rPr lang="en-US" u="sng" dirty="0" smtClean="0">
                <a:latin typeface="Cordia New" pitchFamily="34" charset="-34"/>
                <a:cs typeface="Cordia New" pitchFamily="34" charset="-34"/>
              </a:rPr>
              <a:t> 1,680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  x 100			= 3.91%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en-US" dirty="0" smtClean="0">
                <a:latin typeface="Cordia New" pitchFamily="34" charset="-34"/>
                <a:cs typeface="Cordia New" pitchFamily="34" charset="-34"/>
              </a:rPr>
              <a:t>		    43,000</a:t>
            </a:r>
            <a:endParaRPr lang="th-TH" dirty="0">
              <a:latin typeface="Cordia New" pitchFamily="34" charset="-34"/>
              <a:cs typeface="Cordia New" pitchFamily="34" charset="-34"/>
            </a:endParaRPr>
          </a:p>
          <a:p>
            <a:endParaRPr lang="th-TH" dirty="0" smtClean="0">
              <a:latin typeface="Cordia New" pitchFamily="34" charset="-34"/>
              <a:cs typeface="Cordia New" pitchFamily="34" charset="-34"/>
            </a:endParaRPr>
          </a:p>
          <a:p>
            <a:endParaRPr lang="th-TH" dirty="0" smtClean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86985" y="4480520"/>
            <a:ext cx="7620000" cy="20448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 dirty="0" smtClean="0">
              <a:latin typeface="Cordia New" pitchFamily="34" charset="-34"/>
              <a:cs typeface="Cordia New" pitchFamily="34" charset="-34"/>
            </a:endParaRPr>
          </a:p>
          <a:p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itchFamily="34" charset="-34"/>
                <a:cs typeface="Cordia New" pitchFamily="34" charset="-34"/>
              </a:rPr>
              <a:t>การวิเคราะห์ 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ควรวิเคราะห์ในลักษณะเปรียบเทียบในช่วงเวลาต่างๆ หรือกับบริษัทอื่น เพื่อให้เห็นถึงโครงสร้างเงินทุนด้านสินทรัพย์ แหล่งที่ได้มาของเงินทุนทางด้านหนี้สินและส่วนของเจ้าของ รวมถึงด้านฐานะทางการเงินของบริษัท และผลการดำเนินงานของบริษัท</a:t>
            </a:r>
          </a:p>
        </p:txBody>
      </p:sp>
      <p:sp>
        <p:nvSpPr>
          <p:cNvPr id="5" name="Line Callout 1 (Accent Bar) 4"/>
          <p:cNvSpPr/>
          <p:nvPr/>
        </p:nvSpPr>
        <p:spPr>
          <a:xfrm>
            <a:off x="3923928" y="3789040"/>
            <a:ext cx="1584176" cy="504056"/>
          </a:xfrm>
          <a:prstGeom prst="accentCallout1">
            <a:avLst>
              <a:gd name="adj1" fmla="val 24166"/>
              <a:gd name="adj2" fmla="val -7472"/>
              <a:gd name="adj3" fmla="val 1489"/>
              <a:gd name="adj4" fmla="val -512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/>
              <a:t>ตัวฐานร่วม</a:t>
            </a:r>
            <a:endParaRPr lang="th-TH" sz="2400" dirty="0"/>
          </a:p>
        </p:txBody>
      </p:sp>
    </p:spTree>
    <p:extLst>
      <p:ext uri="{BB962C8B-B14F-4D97-AF65-F5344CB8AC3E}">
        <p14:creationId xmlns:p14="http://schemas.microsoft.com/office/powerpoint/2010/main" xmlns="" val="257321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ข้อจำกัด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1. งบดุลด้านสินทรัพย์ – สินทรัพย์บางรายการไม่ได้ถูกนำมาใช้ในการดำเนินงานตามปกติ จะทำให้อัตราส่วนเปลี่ยนแปลง และวิเคราะห์ผิดพลาด</a:t>
            </a:r>
          </a:p>
          <a:p>
            <a:r>
              <a:rPr lang="th-TH" dirty="0" smtClean="0"/>
              <a:t>2. สินทรัพย์บางรายการตั้งแต่ซื้อมาจนถึงปัจจุบันมีมูลค่าเท่าเดิม – หากสินทรัพย์รวมมีการเปลี่ยนแปลง ส่งผลให้อัตราส่วนของสินทรัพย์ที่มีมูลค่าเท่าเดิมเปลี่ยนแปลงไป ทำให้วิเคราะห์ผิดพลาดได้</a:t>
            </a:r>
          </a:p>
          <a:p>
            <a:r>
              <a:rPr lang="th-TH" dirty="0" smtClean="0"/>
              <a:t>3. การวิเคราะห์ตามวิธีย่อส่วนตามแนวดิ่งเป็นการพิจารณาโครงสร้างงบการเงินของปีนั้น – ต้องใช้การวิเคราะห์แนวโน้มเข้ามาวิเคราะห์ร่วม</a:t>
            </a:r>
          </a:p>
          <a:p>
            <a:r>
              <a:rPr lang="th-TH" dirty="0" smtClean="0"/>
              <a:t>4. ข้อมูลตัวเลขที่ได้จากการวิเคราะห์ไม่ละเอียดถึงรายการผิดปกติ เป็นเพียงการเปรียบเทียบให้เห็นโครงสร้างของงบการเงินเท่านั้น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77042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การวิเคราะห์แนวโน้ม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เป็นการวิเคราะห์โดยใช้งบการเงินของช่วงเวลาหลายๆ ปีต่อเนื่องกัน เช่น 3 ปี 5 ปี หรือ 10 ปี เพื่อดูแนวโน้มของรายการว่ามีแนวโน้มที่สูงขึ้น หรือลดลง</a:t>
            </a:r>
          </a:p>
          <a:p>
            <a:endParaRPr lang="th-TH" dirty="0" smtClean="0"/>
          </a:p>
          <a:p>
            <a:r>
              <a:rPr lang="th-TH" dirty="0" smtClean="0"/>
              <a:t>การวิเคราะห์แนวโน้มจึงเป็นการคาดการณ์ในอนาคต โดยใช้ข้อมูลเปรียบเทียบกันหลายๆ ปี โดยอาจยึดปีใดปีหนึ่งเป็น </a:t>
            </a:r>
            <a:r>
              <a:rPr lang="th-TH" b="1" dirty="0" smtClean="0"/>
              <a:t>ปีฐาน</a:t>
            </a:r>
          </a:p>
          <a:p>
            <a:endParaRPr lang="th-TH" b="1" dirty="0"/>
          </a:p>
          <a:p>
            <a:r>
              <a:rPr lang="th-TH" dirty="0" smtClean="0"/>
              <a:t>มีอยู่ 2 ลักษณะ</a:t>
            </a:r>
          </a:p>
          <a:p>
            <a:pPr lvl="1"/>
            <a:r>
              <a:rPr lang="th-TH" dirty="0" smtClean="0"/>
              <a:t>วิเคราะห์แนวโน้มจากข้อมูลเดิม</a:t>
            </a:r>
          </a:p>
          <a:p>
            <a:pPr lvl="1"/>
            <a:r>
              <a:rPr lang="th-TH" dirty="0" smtClean="0"/>
              <a:t>วิเคราะห์อัตราเปอร์เซ็นต์ของแนวโน้ม</a:t>
            </a:r>
          </a:p>
        </p:txBody>
      </p:sp>
    </p:spTree>
    <p:extLst>
      <p:ext uri="{BB962C8B-B14F-4D97-AF65-F5344CB8AC3E}">
        <p14:creationId xmlns:p14="http://schemas.microsoft.com/office/powerpoint/2010/main" xmlns="" val="356711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การวิเคราะห์แนวโน้มจากข้อมูลเดิม</a:t>
            </a:r>
            <a:endParaRPr lang="th-TH" dirty="0"/>
          </a:p>
        </p:txBody>
      </p:sp>
      <p:pic>
        <p:nvPicPr>
          <p:cNvPr id="4" name="Content Placeholder 3" descr="6Analysis_0001.jpg"/>
          <p:cNvPicPr>
            <a:picLocks noGrp="1" noChangeAspect="1"/>
          </p:cNvPicPr>
          <p:nvPr>
            <p:ph idx="1"/>
          </p:nvPr>
        </p:nvPicPr>
        <p:blipFill>
          <a:blip r:embed="rId2"/>
          <a:srcRect t="17262" b="66369"/>
          <a:stretch>
            <a:fillRect/>
          </a:stretch>
        </p:blipFill>
        <p:spPr>
          <a:xfrm>
            <a:off x="785786" y="1428736"/>
            <a:ext cx="6135544" cy="1428760"/>
          </a:xfrm>
        </p:spPr>
      </p:pic>
      <p:pic>
        <p:nvPicPr>
          <p:cNvPr id="6" name="Picture 5" descr="6Analysis_0001.jpg"/>
          <p:cNvPicPr>
            <a:picLocks noChangeAspect="1"/>
          </p:cNvPicPr>
          <p:nvPr/>
        </p:nvPicPr>
        <p:blipFill>
          <a:blip r:embed="rId2"/>
          <a:srcRect l="7400" t="56417" r="10443" b="10429"/>
          <a:stretch>
            <a:fillRect/>
          </a:stretch>
        </p:blipFill>
        <p:spPr>
          <a:xfrm>
            <a:off x="1500166" y="3599657"/>
            <a:ext cx="4929222" cy="282973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71538" y="3000372"/>
            <a:ext cx="55146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dirty="0" smtClean="0">
                <a:solidFill>
                  <a:schemeClr val="bg1">
                    <a:lumMod val="50000"/>
                  </a:schemeClr>
                </a:solidFill>
              </a:rPr>
              <a:t>นำข้อมูลที่ได้มาสร้างกราฟ เพื่อดูแนวโน้มว่าเพิ่มขึ้นในลักษณะใด</a:t>
            </a:r>
            <a:endParaRPr lang="th-TH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710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th-TH" sz="4600" kern="12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วิเคราะห์อัตราเปอร์เซ็นต์ของแนวโน้ม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>
              <a:buClr>
                <a:schemeClr val="accent1"/>
              </a:buClr>
            </a:pP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การ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วิเคราะห์อัตรา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เปอร์เซ็นต์ของปีฐานเคลื่อนที่ - ใช้ปีก่อนหน้าเป็นปีฐาน</a:t>
            </a:r>
          </a:p>
          <a:p>
            <a:pPr marL="342900" lvl="1">
              <a:buClr>
                <a:schemeClr val="accent1"/>
              </a:buClr>
            </a:pPr>
            <a:endParaRPr lang="th-TH" sz="2400" dirty="0" smtClean="0">
              <a:latin typeface="Cordia New" pitchFamily="34" charset="-34"/>
              <a:cs typeface="Cordia New" pitchFamily="34" charset="-34"/>
            </a:endParaRPr>
          </a:p>
          <a:p>
            <a:pPr marL="342900" lvl="1">
              <a:buClr>
                <a:schemeClr val="accent1"/>
              </a:buClr>
            </a:pPr>
            <a:endParaRPr lang="th-TH" sz="2400" dirty="0" smtClean="0">
              <a:latin typeface="Cordia New" pitchFamily="34" charset="-34"/>
              <a:cs typeface="Cordia New" pitchFamily="34" charset="-34"/>
            </a:endParaRPr>
          </a:p>
          <a:p>
            <a:pPr marL="342900" lvl="1">
              <a:buClr>
                <a:schemeClr val="accent1"/>
              </a:buClr>
            </a:pPr>
            <a:endParaRPr lang="th-TH" sz="2400" dirty="0" smtClean="0">
              <a:latin typeface="Cordia New" pitchFamily="34" charset="-34"/>
              <a:cs typeface="Cordia New" pitchFamily="34" charset="-34"/>
            </a:endParaRPr>
          </a:p>
          <a:p>
            <a:pPr marL="342900" lvl="1">
              <a:buClr>
                <a:schemeClr val="accent1"/>
              </a:buClr>
            </a:pPr>
            <a:endParaRPr lang="th-TH" sz="2400" dirty="0" smtClean="0">
              <a:latin typeface="Cordia New" pitchFamily="34" charset="-34"/>
              <a:cs typeface="Cordia New" pitchFamily="34" charset="-34"/>
            </a:endParaRPr>
          </a:p>
          <a:p>
            <a:pPr marL="342900" lvl="1">
              <a:buClr>
                <a:schemeClr val="accent1"/>
              </a:buClr>
            </a:pPr>
            <a:endParaRPr lang="th-TH" sz="2400" dirty="0" smtClean="0">
              <a:latin typeface="Cordia New" pitchFamily="34" charset="-34"/>
              <a:cs typeface="Cordia New" pitchFamily="34" charset="-34"/>
            </a:endParaRPr>
          </a:p>
          <a:p>
            <a:pPr marL="342900" lvl="1">
              <a:buClr>
                <a:schemeClr val="accent1"/>
              </a:buClr>
            </a:pPr>
            <a:endParaRPr lang="th-TH" sz="2400" dirty="0" smtClean="0">
              <a:latin typeface="Cordia New" pitchFamily="34" charset="-34"/>
              <a:cs typeface="Cordia New" pitchFamily="34" charset="-34"/>
            </a:endParaRPr>
          </a:p>
          <a:p>
            <a:pPr marL="342900" lvl="1">
              <a:buClr>
                <a:schemeClr val="accent1"/>
              </a:buClr>
            </a:pPr>
            <a:endParaRPr lang="th-TH" sz="2400" dirty="0" smtClean="0">
              <a:latin typeface="Cordia New" pitchFamily="34" charset="-34"/>
              <a:cs typeface="Cordia New" pitchFamily="34" charset="-34"/>
            </a:endParaRPr>
          </a:p>
          <a:p>
            <a:endParaRPr lang="th-TH" sz="2400" dirty="0">
              <a:latin typeface="Cordia New" pitchFamily="34" charset="-34"/>
              <a:cs typeface="Cordia New" pitchFamily="34" charset="-34"/>
            </a:endParaRPr>
          </a:p>
        </p:txBody>
      </p:sp>
      <p:pic>
        <p:nvPicPr>
          <p:cNvPr id="4" name="Picture 3" descr="6Analysis_0002.jpg"/>
          <p:cNvPicPr>
            <a:picLocks noChangeAspect="1"/>
          </p:cNvPicPr>
          <p:nvPr/>
        </p:nvPicPr>
        <p:blipFill>
          <a:blip r:embed="rId2"/>
          <a:srcRect b="80806"/>
          <a:stretch>
            <a:fillRect/>
          </a:stretch>
        </p:blipFill>
        <p:spPr>
          <a:xfrm>
            <a:off x="1500166" y="2022451"/>
            <a:ext cx="4450862" cy="763607"/>
          </a:xfrm>
          <a:prstGeom prst="rect">
            <a:avLst/>
          </a:prstGeom>
        </p:spPr>
      </p:pic>
      <p:pic>
        <p:nvPicPr>
          <p:cNvPr id="5" name="Picture 4" descr="6Analysis_0002.jpg"/>
          <p:cNvPicPr>
            <a:picLocks noChangeAspect="1"/>
          </p:cNvPicPr>
          <p:nvPr/>
        </p:nvPicPr>
        <p:blipFill>
          <a:blip r:embed="rId2"/>
          <a:srcRect t="34003" b="48040"/>
          <a:stretch>
            <a:fillRect/>
          </a:stretch>
        </p:blipFill>
        <p:spPr>
          <a:xfrm>
            <a:off x="1500166" y="3143248"/>
            <a:ext cx="4450862" cy="714380"/>
          </a:xfrm>
          <a:prstGeom prst="rect">
            <a:avLst/>
          </a:prstGeom>
        </p:spPr>
      </p:pic>
      <p:pic>
        <p:nvPicPr>
          <p:cNvPr id="6" name="Picture 5" descr="6Analysis_0002.jpg"/>
          <p:cNvPicPr>
            <a:picLocks noChangeAspect="1"/>
          </p:cNvPicPr>
          <p:nvPr/>
        </p:nvPicPr>
        <p:blipFill>
          <a:blip r:embed="rId2"/>
          <a:srcRect t="67556" b="17396"/>
          <a:stretch>
            <a:fillRect/>
          </a:stretch>
        </p:blipFill>
        <p:spPr>
          <a:xfrm>
            <a:off x="1500166" y="4190575"/>
            <a:ext cx="4429156" cy="595747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3000364" y="2357430"/>
            <a:ext cx="928694" cy="42862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Oval 9"/>
          <p:cNvSpPr/>
          <p:nvPr/>
        </p:nvSpPr>
        <p:spPr>
          <a:xfrm>
            <a:off x="3000364" y="3429000"/>
            <a:ext cx="928694" cy="42862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Oval 10"/>
          <p:cNvSpPr/>
          <p:nvPr/>
        </p:nvSpPr>
        <p:spPr>
          <a:xfrm>
            <a:off x="3000364" y="4429132"/>
            <a:ext cx="928694" cy="428628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วิเคราะห์อัตราเปอร์เซ็นต์ของแนวโน้ม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>
              <a:buClr>
                <a:schemeClr val="accent1"/>
              </a:buClr>
            </a:pP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การวิเคราะห์อัตราเปอร์เซ็นต์ของปี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ฐาน 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- ใช้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ปีใดปีหนึ่งเป็น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ปีฐาน</a:t>
            </a:r>
          </a:p>
          <a:p>
            <a:endParaRPr lang="th-TH" dirty="0"/>
          </a:p>
        </p:txBody>
      </p:sp>
      <p:pic>
        <p:nvPicPr>
          <p:cNvPr id="4" name="Picture 3" descr="6Analysis_0002.jpg"/>
          <p:cNvPicPr>
            <a:picLocks noChangeAspect="1"/>
          </p:cNvPicPr>
          <p:nvPr/>
        </p:nvPicPr>
        <p:blipFill>
          <a:blip r:embed="rId2"/>
          <a:srcRect b="80806"/>
          <a:stretch>
            <a:fillRect/>
          </a:stretch>
        </p:blipFill>
        <p:spPr>
          <a:xfrm>
            <a:off x="1500166" y="2022451"/>
            <a:ext cx="4450862" cy="763607"/>
          </a:xfrm>
          <a:prstGeom prst="rect">
            <a:avLst/>
          </a:prstGeom>
        </p:spPr>
      </p:pic>
      <p:pic>
        <p:nvPicPr>
          <p:cNvPr id="5" name="Picture 4" descr="6Analysis_0002.jpg"/>
          <p:cNvPicPr>
            <a:picLocks noChangeAspect="1"/>
          </p:cNvPicPr>
          <p:nvPr/>
        </p:nvPicPr>
        <p:blipFill>
          <a:blip r:embed="rId2"/>
          <a:srcRect t="34003" b="48040"/>
          <a:stretch>
            <a:fillRect/>
          </a:stretch>
        </p:blipFill>
        <p:spPr>
          <a:xfrm>
            <a:off x="1500166" y="3143248"/>
            <a:ext cx="4450862" cy="714380"/>
          </a:xfrm>
          <a:prstGeom prst="rect">
            <a:avLst/>
          </a:prstGeom>
        </p:spPr>
      </p:pic>
      <p:pic>
        <p:nvPicPr>
          <p:cNvPr id="6" name="Picture 5" descr="6Analysis_0002.jpg"/>
          <p:cNvPicPr>
            <a:picLocks noChangeAspect="1"/>
          </p:cNvPicPr>
          <p:nvPr/>
        </p:nvPicPr>
        <p:blipFill>
          <a:blip r:embed="rId2"/>
          <a:srcRect t="67556" b="17396"/>
          <a:stretch>
            <a:fillRect/>
          </a:stretch>
        </p:blipFill>
        <p:spPr>
          <a:xfrm>
            <a:off x="1500166" y="4190575"/>
            <a:ext cx="4429156" cy="595747"/>
          </a:xfrm>
          <a:prstGeom prst="rect">
            <a:avLst/>
          </a:prstGeom>
        </p:spPr>
      </p:pic>
      <p:pic>
        <p:nvPicPr>
          <p:cNvPr id="7" name="Picture 6" descr="6Analysis_0002.jpg"/>
          <p:cNvPicPr>
            <a:picLocks noChangeAspect="1"/>
          </p:cNvPicPr>
          <p:nvPr/>
        </p:nvPicPr>
        <p:blipFill>
          <a:blip r:embed="rId2"/>
          <a:srcRect l="29779" t="10745" r="42980" b="82724"/>
          <a:stretch>
            <a:fillRect/>
          </a:stretch>
        </p:blipFill>
        <p:spPr>
          <a:xfrm>
            <a:off x="2786050" y="3500438"/>
            <a:ext cx="1333509" cy="285752"/>
          </a:xfrm>
          <a:prstGeom prst="rect">
            <a:avLst/>
          </a:prstGeom>
        </p:spPr>
      </p:pic>
      <p:pic>
        <p:nvPicPr>
          <p:cNvPr id="8" name="Picture 7" descr="6Analysis_0002.jpg"/>
          <p:cNvPicPr>
            <a:picLocks noChangeAspect="1"/>
          </p:cNvPicPr>
          <p:nvPr/>
        </p:nvPicPr>
        <p:blipFill>
          <a:blip r:embed="rId2"/>
          <a:srcRect l="29779" t="10745" r="42980" b="82724"/>
          <a:stretch>
            <a:fillRect/>
          </a:stretch>
        </p:blipFill>
        <p:spPr>
          <a:xfrm>
            <a:off x="2786050" y="4500570"/>
            <a:ext cx="1333509" cy="285752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3000364" y="2357430"/>
            <a:ext cx="928694" cy="42862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Oval 9"/>
          <p:cNvSpPr/>
          <p:nvPr/>
        </p:nvSpPr>
        <p:spPr>
          <a:xfrm>
            <a:off x="3000364" y="4429132"/>
            <a:ext cx="928694" cy="42862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Oval 10"/>
          <p:cNvSpPr/>
          <p:nvPr/>
        </p:nvSpPr>
        <p:spPr>
          <a:xfrm>
            <a:off x="3000364" y="3429000"/>
            <a:ext cx="928694" cy="42862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102</TotalTime>
  <Words>527</Words>
  <Application>Microsoft Office PowerPoint</Application>
  <PresentationFormat>On-screen Show (4:3)</PresentationFormat>
  <Paragraphs>67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Adjacency</vt:lpstr>
      <vt:lpstr>การวิเคราะห์ย่อส่วนตามแนวดิ่ง  และการวิเคราะห์แนวโน้ม</vt:lpstr>
      <vt:lpstr>การวิเคราะห์ย่อส่วนตามแนวดิ่ง</vt:lpstr>
      <vt:lpstr>การวิเคราะห์โดยวิธีย่อส่วนตามแนวดิ่งของ งบดุล</vt:lpstr>
      <vt:lpstr>การวิเคราะห์โดยวิธีย่อส่วนตามแนวดิ่งของ งบกำไรขาดทุน</vt:lpstr>
      <vt:lpstr>ข้อจำกัด</vt:lpstr>
      <vt:lpstr>การวิเคราะห์แนวโน้ม</vt:lpstr>
      <vt:lpstr>การวิเคราะห์แนวโน้มจากข้อมูลเดิม</vt:lpstr>
      <vt:lpstr>วิเคราะห์อัตราเปอร์เซ็นต์ของแนวโน้ม</vt:lpstr>
      <vt:lpstr>วิเคราะห์อัตราเปอร์เซ็นต์ของแนวโน้ม</vt:lpstr>
      <vt:lpstr>ข้อเสียของการวิเคราะห์ด้วยวิธีเปอร์เซ็นต์ของปีฐาน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การวิเคราะห์ย่อส่วนตามแนวดิ่ง และการวิเคราะห์แนวโน้ม</dc:title>
  <dc:creator>Kamonwan Sirichanchean</dc:creator>
  <cp:lastModifiedBy>Toon</cp:lastModifiedBy>
  <cp:revision>18</cp:revision>
  <dcterms:created xsi:type="dcterms:W3CDTF">2013-01-19T15:41:41Z</dcterms:created>
  <dcterms:modified xsi:type="dcterms:W3CDTF">2013-01-19T17:43:40Z</dcterms:modified>
</cp:coreProperties>
</file>